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9" r:id="rId4"/>
    <p:sldId id="260" r:id="rId5"/>
    <p:sldId id="264" r:id="rId6"/>
    <p:sldId id="258" r:id="rId7"/>
    <p:sldId id="266" r:id="rId8"/>
    <p:sldId id="261" r:id="rId9"/>
    <p:sldId id="262" r:id="rId10"/>
    <p:sldId id="263" r:id="rId11"/>
  </p:sldIdLst>
  <p:sldSz cx="9144000" cy="6858000" type="screen4x3"/>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10" autoAdjust="0"/>
  </p:normalViewPr>
  <p:slideViewPr>
    <p:cSldViewPr snapToGrid="0" snapToObjects="1">
      <p:cViewPr>
        <p:scale>
          <a:sx n="78" d="100"/>
          <a:sy n="78" d="100"/>
        </p:scale>
        <p:origin x="-1536"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7946A-B977-4603-9716-CE588993B5D3}"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08907-AFAD-4F8C-825C-34D4584630C9}" type="slidenum">
              <a:rPr lang="en-US" smtClean="0"/>
              <a:t>‹#›</a:t>
            </a:fld>
            <a:endParaRPr lang="en-US"/>
          </a:p>
        </p:txBody>
      </p:sp>
    </p:spTree>
    <p:extLst>
      <p:ext uri="{BB962C8B-B14F-4D97-AF65-F5344CB8AC3E}">
        <p14:creationId xmlns:p14="http://schemas.microsoft.com/office/powerpoint/2010/main" val="302825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7F7F7F"/>
                </a:solidFill>
                <a:latin typeface="Calibri" charset="0"/>
                <a:ea typeface="ＭＳ Ｐゴシック" charset="0"/>
              </a:rPr>
              <a:t>[version: employers using ANII for absence notification]</a:t>
            </a:r>
          </a:p>
          <a:p>
            <a:endParaRPr lang="en-CA" dirty="0" smtClean="0"/>
          </a:p>
        </p:txBody>
      </p:sp>
      <p:sp>
        <p:nvSpPr>
          <p:cNvPr id="4" name="Slide Number Placeholder 3"/>
          <p:cNvSpPr>
            <a:spLocks noGrp="1"/>
          </p:cNvSpPr>
          <p:nvPr>
            <p:ph type="sldNum" sz="quarter" idx="10"/>
          </p:nvPr>
        </p:nvSpPr>
        <p:spPr/>
        <p:txBody>
          <a:bodyPr/>
          <a:lstStyle/>
          <a:p>
            <a:fld id="{07608907-AFAD-4F8C-825C-34D4584630C9}" type="slidenum">
              <a:rPr lang="en-US" smtClean="0"/>
              <a:t>1</a:t>
            </a:fld>
            <a:endParaRPr lang="en-US"/>
          </a:p>
        </p:txBody>
      </p:sp>
    </p:spTree>
    <p:extLst>
      <p:ext uri="{BB962C8B-B14F-4D97-AF65-F5344CB8AC3E}">
        <p14:creationId xmlns:p14="http://schemas.microsoft.com/office/powerpoint/2010/main" val="477602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EDMP union representative is not the shop steward here</a:t>
            </a:r>
            <a:r>
              <a:rPr lang="en-CA" baseline="0" dirty="0" smtClean="0"/>
              <a:t> and will contact you directly when you are referred to EDMP.  However you may contact your shop steward if you have questions for the union.</a:t>
            </a:r>
          </a:p>
          <a:p>
            <a:endParaRPr lang="en-CA" baseline="0" dirty="0" smtClean="0"/>
          </a:p>
          <a:p>
            <a:r>
              <a:rPr lang="en-CA" baseline="0" dirty="0" smtClean="0"/>
              <a:t>You may also discuss with your employer.</a:t>
            </a:r>
          </a:p>
          <a:p>
            <a:endParaRPr lang="en-CA" baseline="0" dirty="0" smtClean="0"/>
          </a:p>
          <a:p>
            <a:r>
              <a:rPr lang="en-CA" baseline="0" dirty="0" smtClean="0"/>
              <a:t>You can read the EDMP language in your collective agreement and the confidentiality policy is available online at heabc.bc.ca/</a:t>
            </a:r>
            <a:r>
              <a:rPr lang="en-CA" baseline="0" dirty="0" err="1" smtClean="0"/>
              <a:t>edmp</a:t>
            </a:r>
            <a:endParaRPr lang="en-CA" baseline="0" dirty="0" smtClean="0"/>
          </a:p>
          <a:p>
            <a:endParaRPr lang="en-CA" baseline="0" dirty="0" smtClean="0"/>
          </a:p>
          <a:p>
            <a:endParaRPr lang="en-CA" baseline="0" dirty="0" smtClean="0"/>
          </a:p>
          <a:p>
            <a:endParaRPr lang="en-CA" baseline="0" dirty="0" smtClean="0"/>
          </a:p>
          <a:p>
            <a:endParaRPr lang="en-US" dirty="0"/>
          </a:p>
        </p:txBody>
      </p:sp>
      <p:sp>
        <p:nvSpPr>
          <p:cNvPr id="4" name="Slide Number Placeholder 3"/>
          <p:cNvSpPr>
            <a:spLocks noGrp="1"/>
          </p:cNvSpPr>
          <p:nvPr>
            <p:ph type="sldNum" sz="quarter" idx="10"/>
          </p:nvPr>
        </p:nvSpPr>
        <p:spPr/>
        <p:txBody>
          <a:bodyPr/>
          <a:lstStyle/>
          <a:p>
            <a:fld id="{07608907-AFAD-4F8C-825C-34D4584630C9}" type="slidenum">
              <a:rPr lang="en-US" smtClean="0"/>
              <a:t>10</a:t>
            </a:fld>
            <a:endParaRPr lang="en-US"/>
          </a:p>
        </p:txBody>
      </p:sp>
    </p:spTree>
    <p:extLst>
      <p:ext uri="{BB962C8B-B14F-4D97-AF65-F5344CB8AC3E}">
        <p14:creationId xmlns:p14="http://schemas.microsoft.com/office/powerpoint/2010/main" val="32819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EDMP is part of your collective agreement and provides proactive support to help your timely and safe recovery when you are absent from work or struggling at work due to an illness or injury.  EDMP involves support from a Disability Management Professional at </a:t>
            </a:r>
            <a:r>
              <a:rPr lang="en-US" dirty="0" err="1" smtClean="0"/>
              <a:t>Morneau</a:t>
            </a:r>
            <a:r>
              <a:rPr lang="en-US" dirty="0" smtClean="0"/>
              <a:t> </a:t>
            </a:r>
            <a:r>
              <a:rPr lang="en-US" dirty="0" err="1" smtClean="0"/>
              <a:t>Shepell</a:t>
            </a:r>
            <a:r>
              <a:rPr lang="en-US" dirty="0" smtClean="0"/>
              <a:t>, a third-party provider of professional disability and health management services, and your union’s EDMP representative.</a:t>
            </a:r>
            <a:endParaRPr lang="en-US" dirty="0"/>
          </a:p>
        </p:txBody>
      </p:sp>
      <p:sp>
        <p:nvSpPr>
          <p:cNvPr id="4" name="Slide Number Placeholder 3"/>
          <p:cNvSpPr>
            <a:spLocks noGrp="1"/>
          </p:cNvSpPr>
          <p:nvPr>
            <p:ph type="sldNum" sz="quarter" idx="10"/>
          </p:nvPr>
        </p:nvSpPr>
        <p:spPr/>
        <p:txBody>
          <a:bodyPr/>
          <a:lstStyle/>
          <a:p>
            <a:fld id="{07608907-AFAD-4F8C-825C-34D4584630C9}" type="slidenum">
              <a:rPr lang="en-US" smtClean="0"/>
              <a:t>2</a:t>
            </a:fld>
            <a:endParaRPr lang="en-US"/>
          </a:p>
        </p:txBody>
      </p:sp>
    </p:spTree>
    <p:extLst>
      <p:ext uri="{BB962C8B-B14F-4D97-AF65-F5344CB8AC3E}">
        <p14:creationId xmlns:p14="http://schemas.microsoft.com/office/powerpoint/2010/main" val="2707070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Participation is required for regular employees who:</a:t>
            </a:r>
          </a:p>
          <a:p>
            <a:endParaRPr lang="en-US" dirty="0" smtClean="0"/>
          </a:p>
          <a:p>
            <a:r>
              <a:rPr lang="en-US" dirty="0" smtClean="0"/>
              <a:t>-Miss one (1) shift due to illness or injury resulting from a work-related event</a:t>
            </a:r>
          </a:p>
          <a:p>
            <a:r>
              <a:rPr lang="en-US" dirty="0" smtClean="0"/>
              <a:t>-Miss five (5) consecutive shifts due to illness or injury.</a:t>
            </a:r>
          </a:p>
          <a:p>
            <a:endParaRPr lang="en-US" dirty="0" smtClean="0"/>
          </a:p>
          <a:p>
            <a:r>
              <a:rPr lang="en-US" dirty="0" smtClean="0"/>
              <a:t>Casual employees or employees struggling in the workplace may also be referred, or self-refer, to the program, although   services provided may vary.</a:t>
            </a:r>
          </a:p>
          <a:p>
            <a:endParaRPr lang="en-US" dirty="0"/>
          </a:p>
        </p:txBody>
      </p:sp>
      <p:sp>
        <p:nvSpPr>
          <p:cNvPr id="4" name="Slide Number Placeholder 3"/>
          <p:cNvSpPr>
            <a:spLocks noGrp="1"/>
          </p:cNvSpPr>
          <p:nvPr>
            <p:ph type="sldNum" sz="quarter" idx="10"/>
          </p:nvPr>
        </p:nvSpPr>
        <p:spPr/>
        <p:txBody>
          <a:bodyPr/>
          <a:lstStyle/>
          <a:p>
            <a:fld id="{07608907-AFAD-4F8C-825C-34D4584630C9}" type="slidenum">
              <a:rPr lang="en-US" smtClean="0"/>
              <a:t>3</a:t>
            </a:fld>
            <a:endParaRPr lang="en-US"/>
          </a:p>
        </p:txBody>
      </p:sp>
    </p:spTree>
    <p:extLst>
      <p:ext uri="{BB962C8B-B14F-4D97-AF65-F5344CB8AC3E}">
        <p14:creationId xmlns:p14="http://schemas.microsoft.com/office/powerpoint/2010/main" val="2051488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Employees that will miss work will call a single phone number called “ANII” .  The phone number for ANII is 1-855-999-ANII (2644) and your call will be transferred to your employer to follow the usual absence process.</a:t>
            </a:r>
            <a:endParaRPr lang="en-CA" dirty="0" smtClean="0"/>
          </a:p>
          <a:p>
            <a:endParaRPr lang="en-CA" dirty="0" smtClean="0"/>
          </a:p>
          <a:p>
            <a:r>
              <a:rPr lang="en-CA" dirty="0" smtClean="0"/>
              <a:t>A</a:t>
            </a:r>
            <a:r>
              <a:rPr lang="en-CA" baseline="0" dirty="0" smtClean="0"/>
              <a:t> Disability Management Professional will contact you within 1 business day after you have been referred to EDMP.  </a:t>
            </a:r>
          </a:p>
          <a:p>
            <a:endParaRPr lang="en-CA" baseline="0" dirty="0" smtClean="0"/>
          </a:p>
          <a:p>
            <a:r>
              <a:rPr lang="en-CA" baseline="0" dirty="0" smtClean="0"/>
              <a:t>You may also be referred by your employer or by the union. </a:t>
            </a:r>
          </a:p>
          <a:p>
            <a:endParaRPr lang="en-CA" baseline="0" dirty="0" smtClean="0"/>
          </a:p>
          <a:p>
            <a:r>
              <a:rPr lang="en-CA" baseline="0" dirty="0" smtClean="0"/>
              <a:t>You can refer yourself to EDMP using the ANII phone line.  For self-referrals, services will be considered on a case by case basis and at the discretion of your employer.</a:t>
            </a:r>
          </a:p>
          <a:p>
            <a:endParaRPr lang="en-CA" baseline="0" dirty="0" smtClean="0"/>
          </a:p>
          <a:p>
            <a:endParaRPr lang="en-CA" baseline="0" dirty="0" smtClean="0"/>
          </a:p>
        </p:txBody>
      </p:sp>
      <p:sp>
        <p:nvSpPr>
          <p:cNvPr id="4" name="Slide Number Placeholder 3"/>
          <p:cNvSpPr>
            <a:spLocks noGrp="1"/>
          </p:cNvSpPr>
          <p:nvPr>
            <p:ph type="sldNum" sz="quarter" idx="10"/>
          </p:nvPr>
        </p:nvSpPr>
        <p:spPr/>
        <p:txBody>
          <a:bodyPr/>
          <a:lstStyle/>
          <a:p>
            <a:fld id="{07608907-AFAD-4F8C-825C-34D4584630C9}" type="slidenum">
              <a:rPr lang="en-US" smtClean="0"/>
              <a:t>4</a:t>
            </a:fld>
            <a:endParaRPr lang="en-US"/>
          </a:p>
        </p:txBody>
      </p:sp>
    </p:spTree>
    <p:extLst>
      <p:ext uri="{BB962C8B-B14F-4D97-AF65-F5344CB8AC3E}">
        <p14:creationId xmlns:p14="http://schemas.microsoft.com/office/powerpoint/2010/main" val="3210310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A Disability Management Professional (DMP) will contact you within 1 business day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and provide you with information about EDMP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ask you questions about the general nature of your absence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ask you about your timeline to return to work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aseline="0" dirty="0" smtClean="0"/>
              <a:t>If you are unable to answer the DMP’s questions you will be sent an EDMP package that includes: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information about EDMP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a consent form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and a questionnaire for you to take to your doctor, if needed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aseline="0" dirty="0" smtClean="0"/>
              <a:t>Your DMP will evaluate information received by you, your doctor and your employer to determine if you will be enrolled in EDMP</a:t>
            </a:r>
          </a:p>
          <a:p>
            <a:endParaRPr lang="en-CA" baseline="0" dirty="0" smtClean="0"/>
          </a:p>
        </p:txBody>
      </p:sp>
      <p:sp>
        <p:nvSpPr>
          <p:cNvPr id="4" name="Slide Number Placeholder 3"/>
          <p:cNvSpPr>
            <a:spLocks noGrp="1"/>
          </p:cNvSpPr>
          <p:nvPr>
            <p:ph type="sldNum" sz="quarter" idx="10"/>
          </p:nvPr>
        </p:nvSpPr>
        <p:spPr/>
        <p:txBody>
          <a:bodyPr/>
          <a:lstStyle/>
          <a:p>
            <a:fld id="{07608907-AFAD-4F8C-825C-34D4584630C9}" type="slidenum">
              <a:rPr lang="en-US" smtClean="0"/>
              <a:t>5</a:t>
            </a:fld>
            <a:endParaRPr lang="en-US"/>
          </a:p>
        </p:txBody>
      </p:sp>
    </p:spTree>
    <p:extLst>
      <p:ext uri="{BB962C8B-B14F-4D97-AF65-F5344CB8AC3E}">
        <p14:creationId xmlns:p14="http://schemas.microsoft.com/office/powerpoint/2010/main" val="3210310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 customized plan</a:t>
            </a:r>
            <a:r>
              <a:rPr lang="en-US" baseline="0" dirty="0" smtClean="0"/>
              <a:t> is developed for each person.  The plan m</a:t>
            </a:r>
            <a:r>
              <a:rPr lang="en-US" dirty="0" smtClean="0"/>
              <a:t>ay include:</a:t>
            </a:r>
          </a:p>
          <a:p>
            <a:endParaRPr lang="en-US" dirty="0" smtClean="0"/>
          </a:p>
          <a:p>
            <a:r>
              <a:rPr lang="en-US" dirty="0" smtClean="0"/>
              <a:t>- Support and services to address medical, personal, workplace and vocational barriers that need to be</a:t>
            </a:r>
            <a:r>
              <a:rPr lang="en-US" baseline="0" dirty="0" smtClean="0"/>
              <a:t> addressed to help you return to work.</a:t>
            </a:r>
            <a:endParaRPr lang="en-US" dirty="0" smtClean="0"/>
          </a:p>
          <a:p>
            <a:endParaRPr lang="en-US" dirty="0" smtClean="0"/>
          </a:p>
          <a:p>
            <a:r>
              <a:rPr lang="en-US" dirty="0" smtClean="0"/>
              <a:t>- Quicker access to medical and rehabilitation services </a:t>
            </a:r>
          </a:p>
          <a:p>
            <a:endParaRPr lang="en-US" dirty="0" smtClean="0"/>
          </a:p>
          <a:p>
            <a:r>
              <a:rPr lang="en-US" dirty="0" smtClean="0"/>
              <a:t>- Access to diagnostic services or treatments not covered by MSP or</a:t>
            </a:r>
          </a:p>
          <a:p>
            <a:r>
              <a:rPr lang="en-US" dirty="0" smtClean="0"/>
              <a:t>extended health plans.</a:t>
            </a:r>
          </a:p>
          <a:p>
            <a:endParaRPr lang="en-US" dirty="0" smtClean="0"/>
          </a:p>
        </p:txBody>
      </p:sp>
      <p:sp>
        <p:nvSpPr>
          <p:cNvPr id="4" name="Slide Number Placeholder 3"/>
          <p:cNvSpPr>
            <a:spLocks noGrp="1"/>
          </p:cNvSpPr>
          <p:nvPr>
            <p:ph type="sldNum" sz="quarter" idx="10"/>
          </p:nvPr>
        </p:nvSpPr>
        <p:spPr/>
        <p:txBody>
          <a:bodyPr/>
          <a:lstStyle/>
          <a:p>
            <a:fld id="{07608907-AFAD-4F8C-825C-34D4584630C9}" type="slidenum">
              <a:rPr lang="en-US" smtClean="0"/>
              <a:t>6</a:t>
            </a:fld>
            <a:endParaRPr lang="en-US"/>
          </a:p>
        </p:txBody>
      </p:sp>
    </p:spTree>
    <p:extLst>
      <p:ext uri="{BB962C8B-B14F-4D97-AF65-F5344CB8AC3E}">
        <p14:creationId xmlns:p14="http://schemas.microsoft.com/office/powerpoint/2010/main" val="205257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Return to work plans take</a:t>
            </a:r>
            <a:r>
              <a:rPr lang="en-US" baseline="0" dirty="0" smtClean="0"/>
              <a:t> into account what you are able to do and what is required at work.  </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r>
              <a:rPr lang="en-CA" baseline="0" dirty="0" smtClean="0"/>
              <a:t>Return to work plans may include: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CA" baseline="0" dirty="0" smtClean="0"/>
              <a:t>Modified duties and/or hours while you recover</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CA" baseline="0" dirty="0" smtClean="0"/>
              <a:t>A graduation in hours and/or duties back to regular duties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CA" baseline="0" dirty="0" smtClean="0"/>
              <a:t>Availability of modified hours/duties may vary depending on the operational needs of your employer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Depending on the circumstances of the absence, some employees may directly return to their regular pre-absence duties.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CA" baseline="0" dirty="0" smtClean="0"/>
          </a:p>
          <a:p>
            <a:pPr marL="171450" indent="-171450">
              <a:buFontTx/>
              <a:buChar char="-"/>
            </a:pPr>
            <a:endParaRPr lang="en-CA" baseline="0" dirty="0" smtClean="0"/>
          </a:p>
        </p:txBody>
      </p:sp>
      <p:sp>
        <p:nvSpPr>
          <p:cNvPr id="4" name="Slide Number Placeholder 3"/>
          <p:cNvSpPr>
            <a:spLocks noGrp="1"/>
          </p:cNvSpPr>
          <p:nvPr>
            <p:ph type="sldNum" sz="quarter" idx="10"/>
          </p:nvPr>
        </p:nvSpPr>
        <p:spPr/>
        <p:txBody>
          <a:bodyPr/>
          <a:lstStyle/>
          <a:p>
            <a:fld id="{07608907-AFAD-4F8C-825C-34D4584630C9}" type="slidenum">
              <a:rPr lang="en-US" smtClean="0"/>
              <a:t>7</a:t>
            </a:fld>
            <a:endParaRPr lang="en-US"/>
          </a:p>
        </p:txBody>
      </p:sp>
    </p:spTree>
    <p:extLst>
      <p:ext uri="{BB962C8B-B14F-4D97-AF65-F5344CB8AC3E}">
        <p14:creationId xmlns:p14="http://schemas.microsoft.com/office/powerpoint/2010/main" val="3210310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EDMP Confidentiality Policy requires that all medical information is strictly confidential.  It is generally</a:t>
            </a:r>
            <a:r>
              <a:rPr lang="en-US" baseline="0" dirty="0" smtClean="0"/>
              <a:t> </a:t>
            </a:r>
            <a:r>
              <a:rPr lang="en-US" dirty="0" smtClean="0"/>
              <a:t>restricted to your Disability Management Professional</a:t>
            </a:r>
            <a:r>
              <a:rPr lang="en-US" baseline="0" dirty="0" smtClean="0"/>
              <a:t>, </a:t>
            </a:r>
            <a:r>
              <a:rPr lang="en-US" dirty="0" smtClean="0"/>
              <a:t>EDMP union representative and sometimes Great</a:t>
            </a:r>
            <a:r>
              <a:rPr lang="en-US" baseline="0" dirty="0" smtClean="0"/>
              <a:t> West Life.</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Your employer is informed (on a need-to-know basis) about the nature of an absence, and functional information (what</a:t>
            </a:r>
            <a:r>
              <a:rPr lang="en-US" baseline="0" dirty="0" smtClean="0"/>
              <a:t> you are able or unable to do) </a:t>
            </a:r>
            <a:r>
              <a:rPr lang="en-US" dirty="0" smtClean="0"/>
              <a:t>about returning to work.</a:t>
            </a:r>
          </a:p>
          <a:p>
            <a:endParaRPr lang="en-CA" dirty="0" smtClean="0"/>
          </a:p>
          <a:p>
            <a:r>
              <a:rPr lang="en-CA" dirty="0" smtClean="0"/>
              <a:t>The confidentiality policy is available online</a:t>
            </a:r>
            <a:r>
              <a:rPr lang="en-CA" baseline="0" dirty="0" smtClean="0"/>
              <a:t> at heabc.bc.ca/</a:t>
            </a:r>
            <a:r>
              <a:rPr lang="en-CA" baseline="0" dirty="0" err="1" smtClean="0"/>
              <a:t>edmp</a:t>
            </a:r>
            <a:r>
              <a:rPr lang="en-CA" baseline="0" dirty="0" smtClean="0"/>
              <a:t> or on your union website</a:t>
            </a:r>
            <a:endParaRPr lang="en-US" dirty="0"/>
          </a:p>
        </p:txBody>
      </p:sp>
      <p:sp>
        <p:nvSpPr>
          <p:cNvPr id="4" name="Slide Number Placeholder 3"/>
          <p:cNvSpPr>
            <a:spLocks noGrp="1"/>
          </p:cNvSpPr>
          <p:nvPr>
            <p:ph type="sldNum" sz="quarter" idx="10"/>
          </p:nvPr>
        </p:nvSpPr>
        <p:spPr/>
        <p:txBody>
          <a:bodyPr/>
          <a:lstStyle/>
          <a:p>
            <a:fld id="{07608907-AFAD-4F8C-825C-34D4584630C9}" type="slidenum">
              <a:rPr lang="en-US" smtClean="0"/>
              <a:t>8</a:t>
            </a:fld>
            <a:endParaRPr lang="en-US"/>
          </a:p>
        </p:txBody>
      </p:sp>
    </p:spTree>
    <p:extLst>
      <p:ext uri="{BB962C8B-B14F-4D97-AF65-F5344CB8AC3E}">
        <p14:creationId xmlns:p14="http://schemas.microsoft.com/office/powerpoint/2010/main" val="3114331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EDMP was n</a:t>
            </a:r>
            <a:r>
              <a:rPr lang="en-US" dirty="0" smtClean="0"/>
              <a:t>egotiated and developed in partnership with your employer and union, this province-wide program is part of the collective agreement.</a:t>
            </a:r>
          </a:p>
          <a:p>
            <a:endParaRPr lang="en-CA" dirty="0" smtClean="0"/>
          </a:p>
          <a:p>
            <a:r>
              <a:rPr lang="en-CA" dirty="0" smtClean="0"/>
              <a:t>While you are participating in EDMP, your </a:t>
            </a:r>
            <a:r>
              <a:rPr lang="en-US" dirty="0" smtClean="0"/>
              <a:t>Disability Management Professional at </a:t>
            </a:r>
            <a:r>
              <a:rPr lang="en-US" dirty="0" err="1" smtClean="0"/>
              <a:t>Morneau</a:t>
            </a:r>
            <a:r>
              <a:rPr lang="en-US" dirty="0" smtClean="0"/>
              <a:t> </a:t>
            </a:r>
            <a:r>
              <a:rPr lang="en-US" dirty="0" err="1" smtClean="0"/>
              <a:t>Shepell</a:t>
            </a:r>
            <a:r>
              <a:rPr lang="en-US" dirty="0" smtClean="0"/>
              <a:t> your EDMP union representative</a:t>
            </a:r>
            <a:r>
              <a:rPr lang="en-US" baseline="0" dirty="0" smtClean="0"/>
              <a:t> provide supportive planning during your absence.</a:t>
            </a:r>
            <a:endParaRPr lang="en-US" dirty="0"/>
          </a:p>
        </p:txBody>
      </p:sp>
      <p:sp>
        <p:nvSpPr>
          <p:cNvPr id="4" name="Slide Number Placeholder 3"/>
          <p:cNvSpPr>
            <a:spLocks noGrp="1"/>
          </p:cNvSpPr>
          <p:nvPr>
            <p:ph type="sldNum" sz="quarter" idx="10"/>
          </p:nvPr>
        </p:nvSpPr>
        <p:spPr/>
        <p:txBody>
          <a:bodyPr/>
          <a:lstStyle/>
          <a:p>
            <a:fld id="{07608907-AFAD-4F8C-825C-34D4584630C9}" type="slidenum">
              <a:rPr lang="en-US" smtClean="0"/>
              <a:t>9</a:t>
            </a:fld>
            <a:endParaRPr lang="en-US"/>
          </a:p>
        </p:txBody>
      </p:sp>
    </p:spTree>
    <p:extLst>
      <p:ext uri="{BB962C8B-B14F-4D97-AF65-F5344CB8AC3E}">
        <p14:creationId xmlns:p14="http://schemas.microsoft.com/office/powerpoint/2010/main" val="278113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CA"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CA"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CA"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CA"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CA"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CA"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0B74A09-ACEF-C84A-A23F-A1EA23D9ADB6}" type="datetimeFigureOut">
              <a:rPr lang="en-US" smtClean="0"/>
              <a:pPr/>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9EB41269-1ED7-4B46-BE3C-8F936D79F068}"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E0B74A09-ACEF-C84A-A23F-A1EA23D9ADB6}" type="datetimeFigureOut">
              <a:rPr lang="en-US" smtClean="0"/>
              <a:pPr/>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4A09-ACEF-C84A-A23F-A1EA23D9ADB6}" type="datetimeFigureOut">
              <a:rPr lang="en-US" smtClean="0"/>
              <a:pPr/>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E0B74A09-ACEF-C84A-A23F-A1EA23D9ADB6}" type="datetimeFigureOut">
              <a:rPr lang="en-US" smtClean="0"/>
              <a:pPr/>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41269-1ED7-4B46-BE3C-8F936D79F0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CA"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0B74A09-ACEF-C84A-A23F-A1EA23D9ADB6}" type="datetimeFigureOut">
              <a:rPr lang="en-US" smtClean="0"/>
              <a:pPr/>
              <a:t>3/13/2015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9EB41269-1ED7-4B46-BE3C-8F936D79F068}"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1583"/>
            <a:ext cx="7772400" cy="1841499"/>
          </a:xfrm>
        </p:spPr>
        <p:txBody>
          <a:bodyPr/>
          <a:lstStyle/>
          <a:p>
            <a:r>
              <a:rPr lang="en-US" dirty="0" smtClean="0"/>
              <a:t>The Enhanced Disability </a:t>
            </a:r>
            <a:r>
              <a:rPr lang="en-US" smtClean="0"/>
              <a:t>Management Program</a:t>
            </a:r>
            <a:endParaRPr lang="en-US" dirty="0"/>
          </a:p>
        </p:txBody>
      </p:sp>
      <p:sp>
        <p:nvSpPr>
          <p:cNvPr id="3" name="Subtitle 2"/>
          <p:cNvSpPr>
            <a:spLocks noGrp="1"/>
          </p:cNvSpPr>
          <p:nvPr>
            <p:ph type="subTitle" idx="1"/>
          </p:nvPr>
        </p:nvSpPr>
        <p:spPr>
          <a:xfrm>
            <a:off x="685800" y="3441699"/>
            <a:ext cx="7935411" cy="2754071"/>
          </a:xfrm>
        </p:spPr>
        <p:txBody>
          <a:bodyPr>
            <a:normAutofit lnSpcReduction="10000"/>
          </a:bodyPr>
          <a:lstStyle/>
          <a:p>
            <a:r>
              <a:rPr lang="en-US" sz="2800" i="1" dirty="0" smtClean="0">
                <a:solidFill>
                  <a:schemeClr val="tx1">
                    <a:lumMod val="95000"/>
                    <a:lumOff val="5000"/>
                  </a:schemeClr>
                </a:solidFill>
              </a:rPr>
              <a:t>Supporting you through illness and injury</a:t>
            </a:r>
          </a:p>
          <a:p>
            <a:endParaRPr lang="en-US" sz="2800" i="1" dirty="0">
              <a:solidFill>
                <a:schemeClr val="tx1">
                  <a:lumMod val="95000"/>
                  <a:lumOff val="5000"/>
                </a:schemeClr>
              </a:solidFill>
            </a:endParaRPr>
          </a:p>
          <a:p>
            <a:endParaRPr lang="en-US" sz="2800" i="1" dirty="0" smtClean="0">
              <a:solidFill>
                <a:schemeClr val="tx1">
                  <a:lumMod val="95000"/>
                  <a:lumOff val="5000"/>
                </a:schemeClr>
              </a:solidFill>
            </a:endParaRPr>
          </a:p>
          <a:p>
            <a:pPr lvl="0">
              <a:buClr>
                <a:srgbClr val="A2C816"/>
              </a:buClr>
            </a:pPr>
            <a:endParaRPr lang="en-US" sz="1400" dirty="0" smtClean="0">
              <a:solidFill>
                <a:srgbClr val="7F7F7F"/>
              </a:solidFill>
              <a:latin typeface="Calibri" charset="0"/>
              <a:ea typeface="ＭＳ Ｐゴシック" charset="0"/>
            </a:endParaRPr>
          </a:p>
          <a:p>
            <a:pPr lvl="0">
              <a:buClr>
                <a:srgbClr val="A2C816"/>
              </a:buClr>
            </a:pPr>
            <a:r>
              <a:rPr lang="en-US" sz="1400" dirty="0" smtClean="0">
                <a:solidFill>
                  <a:srgbClr val="7F7F7F"/>
                </a:solidFill>
                <a:latin typeface="Calibri" charset="0"/>
                <a:ea typeface="ＭＳ Ｐゴシック" charset="0"/>
              </a:rPr>
              <a:t>[</a:t>
            </a:r>
            <a:r>
              <a:rPr lang="en-US" sz="1400" dirty="0">
                <a:solidFill>
                  <a:srgbClr val="7F7F7F"/>
                </a:solidFill>
                <a:latin typeface="Calibri" charset="0"/>
                <a:ea typeface="ＭＳ Ｐゴシック" charset="0"/>
              </a:rPr>
              <a:t>version: employers </a:t>
            </a:r>
            <a:r>
              <a:rPr lang="en-US" sz="1400" dirty="0" smtClean="0">
                <a:solidFill>
                  <a:srgbClr val="7F7F7F"/>
                </a:solidFill>
                <a:latin typeface="Calibri" charset="0"/>
                <a:ea typeface="ＭＳ Ｐゴシック" charset="0"/>
              </a:rPr>
              <a:t>using </a:t>
            </a:r>
            <a:r>
              <a:rPr lang="en-US" sz="1400" dirty="0">
                <a:solidFill>
                  <a:srgbClr val="7F7F7F"/>
                </a:solidFill>
                <a:latin typeface="Calibri" charset="0"/>
                <a:ea typeface="ＭＳ Ｐゴシック" charset="0"/>
              </a:rPr>
              <a:t>ANII for absence notification]</a:t>
            </a:r>
          </a:p>
          <a:p>
            <a:endParaRPr lang="en-US" sz="2800" i="1" dirty="0">
              <a:solidFill>
                <a:schemeClr val="tx1">
                  <a:lumMod val="95000"/>
                  <a:lumOff val="5000"/>
                </a:schemeClr>
              </a:solidFill>
            </a:endParaRPr>
          </a:p>
          <a:p>
            <a:endParaRPr lang="en-US" sz="1200" dirty="0">
              <a:solidFill>
                <a:schemeClr val="tx1">
                  <a:lumMod val="95000"/>
                  <a:lumOff val="5000"/>
                </a:schemeClr>
              </a:solidFill>
            </a:endParaRPr>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8083" y="4682104"/>
            <a:ext cx="1989544" cy="1492157"/>
          </a:xfrm>
          <a:prstGeom prst="rect">
            <a:avLst/>
          </a:prstGeom>
        </p:spPr>
      </p:pic>
      <p:pic>
        <p:nvPicPr>
          <p:cNvPr id="5" name="Picture 4" descr="Banner-for-EDMP-PPT.png"/>
          <p:cNvPicPr>
            <a:picLocks noChangeAspect="1"/>
          </p:cNvPicPr>
          <p:nvPr/>
        </p:nvPicPr>
        <p:blipFill>
          <a:blip r:embed="rId4"/>
          <a:stretch>
            <a:fillRect/>
          </a:stretch>
        </p:blipFill>
        <p:spPr>
          <a:xfrm>
            <a:off x="0" y="2576910"/>
            <a:ext cx="9144000" cy="703385"/>
          </a:xfrm>
          <a:prstGeom prst="rect">
            <a:avLst/>
          </a:prstGeom>
        </p:spPr>
      </p:pic>
    </p:spTree>
    <p:extLst>
      <p:ext uri="{BB962C8B-B14F-4D97-AF65-F5344CB8AC3E}">
        <p14:creationId xmlns:p14="http://schemas.microsoft.com/office/powerpoint/2010/main" val="2880824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US" dirty="0"/>
          </a:p>
        </p:txBody>
      </p:sp>
      <p:sp>
        <p:nvSpPr>
          <p:cNvPr id="3" name="Content Placeholder 2"/>
          <p:cNvSpPr>
            <a:spLocks noGrp="1"/>
          </p:cNvSpPr>
          <p:nvPr>
            <p:ph idx="1"/>
          </p:nvPr>
        </p:nvSpPr>
        <p:spPr/>
        <p:txBody>
          <a:bodyPr>
            <a:normAutofit lnSpcReduction="10000"/>
          </a:bodyPr>
          <a:lstStyle/>
          <a:p>
            <a:pPr lvl="0"/>
            <a:r>
              <a:rPr lang="en-CA" dirty="0" smtClean="0"/>
              <a:t>Union </a:t>
            </a:r>
            <a:endParaRPr lang="en-CA" dirty="0" smtClean="0"/>
          </a:p>
          <a:p>
            <a:pPr lvl="0"/>
            <a:endParaRPr lang="en-US" dirty="0"/>
          </a:p>
          <a:p>
            <a:pPr lvl="0"/>
            <a:r>
              <a:rPr lang="en-CA" dirty="0" smtClean="0"/>
              <a:t>Employer</a:t>
            </a:r>
          </a:p>
          <a:p>
            <a:pPr lvl="0"/>
            <a:endParaRPr lang="en-US" dirty="0"/>
          </a:p>
          <a:p>
            <a:pPr lvl="0"/>
            <a:r>
              <a:rPr lang="en-CA" dirty="0" smtClean="0"/>
              <a:t>Collective agreement</a:t>
            </a:r>
            <a:endParaRPr lang="en-US" dirty="0"/>
          </a:p>
          <a:p>
            <a:endParaRPr lang="en-CA" dirty="0" smtClean="0"/>
          </a:p>
          <a:p>
            <a:r>
              <a:rPr lang="en-CA" dirty="0" smtClean="0"/>
              <a:t>www.heabc.bc.ca/edmp</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403742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a:t>
            </a:r>
            <a:r>
              <a:rPr lang="en-CA" dirty="0" smtClean="0"/>
              <a:t>seamless support </a:t>
            </a:r>
            <a:endParaRPr lang="en-US" dirty="0"/>
          </a:p>
        </p:txBody>
      </p:sp>
      <p:sp>
        <p:nvSpPr>
          <p:cNvPr id="3" name="Content Placeholder 2"/>
          <p:cNvSpPr>
            <a:spLocks noGrp="1"/>
          </p:cNvSpPr>
          <p:nvPr>
            <p:ph idx="1"/>
          </p:nvPr>
        </p:nvSpPr>
        <p:spPr/>
        <p:txBody>
          <a:bodyPr/>
          <a:lstStyle/>
          <a:p>
            <a:pPr marL="0" indent="0">
              <a:buNone/>
            </a:pPr>
            <a:r>
              <a:rPr lang="en-CA" dirty="0" smtClean="0"/>
              <a:t>For employees who are:</a:t>
            </a:r>
            <a:endParaRPr lang="en-US" dirty="0"/>
          </a:p>
          <a:p>
            <a:pPr marL="0" indent="0">
              <a:buNone/>
            </a:pPr>
            <a:r>
              <a:rPr lang="en-CA" dirty="0"/>
              <a:t> </a:t>
            </a:r>
            <a:endParaRPr lang="en-US" sz="1600" dirty="0"/>
          </a:p>
          <a:p>
            <a:pPr lvl="2"/>
            <a:r>
              <a:rPr lang="en-CA" sz="3200" dirty="0"/>
              <a:t>Absent from work </a:t>
            </a:r>
            <a:endParaRPr lang="en-US" sz="3200" dirty="0"/>
          </a:p>
          <a:p>
            <a:pPr lvl="2"/>
            <a:r>
              <a:rPr lang="en-CA" sz="3200" dirty="0"/>
              <a:t>Struggling at work </a:t>
            </a:r>
            <a:endParaRPr lang="en-US" sz="3200" dirty="0"/>
          </a:p>
          <a:p>
            <a:pPr marL="0" indent="0">
              <a:buNone/>
            </a:pPr>
            <a:endParaRPr lang="en-US" dirty="0"/>
          </a:p>
          <a:p>
            <a:pPr marL="0" indent="0">
              <a:buNone/>
            </a:pPr>
            <a:r>
              <a:rPr lang="en-CA" dirty="0" smtClean="0"/>
              <a:t>due </a:t>
            </a:r>
            <a:r>
              <a:rPr lang="en-CA" dirty="0"/>
              <a:t>to an occupational or non-occupational </a:t>
            </a:r>
            <a:r>
              <a:rPr lang="en-CA" dirty="0" smtClean="0"/>
              <a:t>illness </a:t>
            </a:r>
            <a:r>
              <a:rPr lang="en-CA" dirty="0"/>
              <a:t>or injury.  </a:t>
            </a:r>
            <a:endParaRPr lang="en-US" dirty="0"/>
          </a:p>
          <a:p>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211054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fontScale="92500"/>
          </a:bodyPr>
          <a:lstStyle/>
          <a:p>
            <a:pPr marL="0" indent="0">
              <a:buNone/>
            </a:pPr>
            <a:r>
              <a:rPr lang="en-CA" dirty="0" smtClean="0"/>
              <a:t>Participation required </a:t>
            </a:r>
            <a:r>
              <a:rPr lang="en-CA" dirty="0"/>
              <a:t>for regular employees who:</a:t>
            </a:r>
            <a:endParaRPr lang="en-US" dirty="0"/>
          </a:p>
          <a:p>
            <a:endParaRPr lang="en-US" sz="1400" dirty="0"/>
          </a:p>
          <a:p>
            <a:pPr lvl="0"/>
            <a:r>
              <a:rPr lang="en-CA" dirty="0"/>
              <a:t>Miss one </a:t>
            </a:r>
            <a:r>
              <a:rPr lang="en-CA" dirty="0" smtClean="0"/>
              <a:t>shift for illness </a:t>
            </a:r>
            <a:r>
              <a:rPr lang="en-CA" dirty="0"/>
              <a:t>or injury </a:t>
            </a:r>
            <a:r>
              <a:rPr lang="en-CA" dirty="0" smtClean="0"/>
              <a:t>due to </a:t>
            </a:r>
            <a:r>
              <a:rPr lang="en-CA" dirty="0"/>
              <a:t>a work-related event</a:t>
            </a:r>
            <a:endParaRPr lang="en-US" dirty="0"/>
          </a:p>
          <a:p>
            <a:pPr lvl="0"/>
            <a:r>
              <a:rPr lang="en-CA" dirty="0"/>
              <a:t>Miss </a:t>
            </a:r>
            <a:r>
              <a:rPr lang="en-CA" dirty="0" smtClean="0"/>
              <a:t>five </a:t>
            </a:r>
            <a:r>
              <a:rPr lang="en-CA" dirty="0"/>
              <a:t>consecutive </a:t>
            </a:r>
            <a:r>
              <a:rPr lang="en-CA" dirty="0" smtClean="0"/>
              <a:t>shifts due to illness </a:t>
            </a:r>
            <a:r>
              <a:rPr lang="en-CA" dirty="0"/>
              <a:t>or </a:t>
            </a:r>
            <a:r>
              <a:rPr lang="en-CA" dirty="0" smtClean="0"/>
              <a:t>injury</a:t>
            </a:r>
            <a:endParaRPr lang="en-US" dirty="0"/>
          </a:p>
          <a:p>
            <a:pPr marL="0" indent="0">
              <a:buNone/>
            </a:pPr>
            <a:endParaRPr lang="en-CA" dirty="0" smtClean="0"/>
          </a:p>
          <a:p>
            <a:pPr marL="0" indent="0">
              <a:buNone/>
            </a:pPr>
            <a:r>
              <a:rPr lang="en-CA" sz="2200" b="1" i="1" dirty="0" smtClean="0"/>
              <a:t>Regular </a:t>
            </a:r>
            <a:r>
              <a:rPr lang="en-CA" sz="2200" b="1" i="1" dirty="0"/>
              <a:t>employees struggling at work and </a:t>
            </a:r>
            <a:r>
              <a:rPr lang="en-CA" sz="2200" b="1" i="1" dirty="0" smtClean="0"/>
              <a:t>casual </a:t>
            </a:r>
            <a:r>
              <a:rPr lang="en-CA" sz="2200" b="1" i="1" dirty="0"/>
              <a:t>employees can be referred or self refer – services may vary</a:t>
            </a:r>
            <a:r>
              <a:rPr lang="en-CA" sz="2200" b="1" i="1" dirty="0" smtClean="0"/>
              <a:t>.</a:t>
            </a:r>
            <a:endParaRPr lang="en-US" sz="2200" b="1" i="1"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111720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participate</a:t>
            </a:r>
            <a:endParaRPr lang="en-US" dirty="0"/>
          </a:p>
        </p:txBody>
      </p:sp>
      <p:sp>
        <p:nvSpPr>
          <p:cNvPr id="3" name="Content Placeholder 2"/>
          <p:cNvSpPr>
            <a:spLocks noGrp="1"/>
          </p:cNvSpPr>
          <p:nvPr>
            <p:ph idx="1"/>
          </p:nvPr>
        </p:nvSpPr>
        <p:spPr/>
        <p:txBody>
          <a:bodyPr>
            <a:normAutofit/>
          </a:bodyPr>
          <a:lstStyle/>
          <a:p>
            <a:pPr marL="0" indent="0">
              <a:buNone/>
            </a:pPr>
            <a:r>
              <a:rPr lang="en-CA" dirty="0" smtClean="0"/>
              <a:t>Referral </a:t>
            </a:r>
            <a:r>
              <a:rPr lang="en-CA" dirty="0"/>
              <a:t>by</a:t>
            </a:r>
            <a:r>
              <a:rPr lang="en-CA" dirty="0" smtClean="0"/>
              <a:t>:</a:t>
            </a:r>
          </a:p>
          <a:p>
            <a:r>
              <a:rPr lang="en-CA" dirty="0" smtClean="0"/>
              <a:t>ANII </a:t>
            </a:r>
            <a:endParaRPr lang="en-CA" dirty="0"/>
          </a:p>
          <a:p>
            <a:pPr lvl="0"/>
            <a:r>
              <a:rPr lang="en-US" dirty="0" smtClean="0"/>
              <a:t>Employer</a:t>
            </a:r>
            <a:endParaRPr lang="en-US" dirty="0"/>
          </a:p>
          <a:p>
            <a:pPr lvl="0"/>
            <a:r>
              <a:rPr lang="en-CA" dirty="0" smtClean="0"/>
              <a:t>Union</a:t>
            </a:r>
            <a:endParaRPr lang="en-US" dirty="0"/>
          </a:p>
          <a:p>
            <a:pPr lvl="0"/>
            <a:r>
              <a:rPr lang="en-CA" dirty="0" smtClean="0"/>
              <a:t>Employee self-referral </a:t>
            </a:r>
            <a:r>
              <a:rPr lang="en-CA" dirty="0"/>
              <a:t>using </a:t>
            </a:r>
            <a:r>
              <a:rPr lang="en-CA" dirty="0" smtClean="0"/>
              <a:t>ANII for employees struggling </a:t>
            </a:r>
            <a:r>
              <a:rPr lang="en-CA" dirty="0"/>
              <a:t>at </a:t>
            </a:r>
            <a:r>
              <a:rPr lang="en-CA" dirty="0" smtClean="0"/>
              <a:t>work, or </a:t>
            </a:r>
            <a:r>
              <a:rPr lang="en-CA" dirty="0"/>
              <a:t>casual </a:t>
            </a:r>
            <a:r>
              <a:rPr lang="en-CA" dirty="0" smtClean="0"/>
              <a:t>employees, c</a:t>
            </a:r>
            <a:r>
              <a:rPr lang="en-CA" i="1" dirty="0" smtClean="0"/>
              <a:t>onsidered </a:t>
            </a:r>
            <a:r>
              <a:rPr lang="en-CA" i="1" dirty="0"/>
              <a:t>on a case-by-case </a:t>
            </a:r>
            <a:r>
              <a:rPr lang="en-CA" i="1" dirty="0" smtClean="0"/>
              <a:t>basis</a:t>
            </a:r>
            <a:endParaRPr lang="en-US" i="1" dirty="0"/>
          </a:p>
          <a:p>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2165350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conversation</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
        <p:nvSpPr>
          <p:cNvPr id="6" name="Content Placeholder 5"/>
          <p:cNvSpPr>
            <a:spLocks noGrp="1"/>
          </p:cNvSpPr>
          <p:nvPr>
            <p:ph idx="1"/>
          </p:nvPr>
        </p:nvSpPr>
        <p:spPr/>
        <p:txBody>
          <a:bodyPr>
            <a:normAutofit fontScale="92500" lnSpcReduction="10000"/>
          </a:bodyPr>
          <a:lstStyle/>
          <a:p>
            <a:r>
              <a:rPr lang="en-CA" dirty="0"/>
              <a:t>A Disability Management Professional (DMP) will contact you within 1 business </a:t>
            </a:r>
            <a:r>
              <a:rPr lang="en-CA" dirty="0" smtClean="0"/>
              <a:t>day</a:t>
            </a:r>
          </a:p>
          <a:p>
            <a:pPr lvl="1"/>
            <a:r>
              <a:rPr lang="en-CA" dirty="0" smtClean="0"/>
              <a:t>Provides you with information about EDMP</a:t>
            </a:r>
          </a:p>
          <a:p>
            <a:r>
              <a:rPr lang="en-CA" dirty="0" smtClean="0"/>
              <a:t>The DMP may ask you questions about:</a:t>
            </a:r>
          </a:p>
          <a:p>
            <a:pPr lvl="1"/>
            <a:r>
              <a:rPr lang="en-CA" dirty="0"/>
              <a:t>T</a:t>
            </a:r>
            <a:r>
              <a:rPr lang="en-CA" dirty="0" smtClean="0"/>
              <a:t>he general nature of your absence</a:t>
            </a:r>
          </a:p>
          <a:p>
            <a:pPr lvl="1"/>
            <a:r>
              <a:rPr lang="en-CA" dirty="0"/>
              <a:t>Y</a:t>
            </a:r>
            <a:r>
              <a:rPr lang="en-CA" dirty="0" smtClean="0"/>
              <a:t>our timeline to return to work</a:t>
            </a:r>
          </a:p>
          <a:p>
            <a:r>
              <a:rPr lang="en-CA" dirty="0" smtClean="0"/>
              <a:t>The DMP will send a package with information, a consent form and a medical questionnaire</a:t>
            </a:r>
          </a:p>
          <a:p>
            <a:r>
              <a:rPr lang="en-CA" dirty="0" smtClean="0"/>
              <a:t>You can contact your union EDMP representative for additional support and information</a:t>
            </a:r>
          </a:p>
          <a:p>
            <a:pPr lvl="1"/>
            <a:endParaRPr lang="en-CA" dirty="0" smtClean="0"/>
          </a:p>
          <a:p>
            <a:pPr marL="349250" lvl="1" indent="0">
              <a:buNone/>
            </a:pPr>
            <a:endParaRPr lang="en-CA" dirty="0" smtClean="0"/>
          </a:p>
          <a:p>
            <a:endParaRPr lang="en-CA" dirty="0"/>
          </a:p>
        </p:txBody>
      </p:sp>
    </p:spTree>
    <p:extLst>
      <p:ext uri="{BB962C8B-B14F-4D97-AF65-F5344CB8AC3E}">
        <p14:creationId xmlns:p14="http://schemas.microsoft.com/office/powerpoint/2010/main" val="400356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together</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CA" dirty="0" smtClean="0"/>
              <a:t>Your DMP will develop a customized plan with you that may include:</a:t>
            </a:r>
          </a:p>
          <a:p>
            <a:pPr lvl="0"/>
            <a:r>
              <a:rPr lang="en-CA" dirty="0" smtClean="0"/>
              <a:t>Support, services for medical</a:t>
            </a:r>
            <a:r>
              <a:rPr lang="en-CA" dirty="0"/>
              <a:t>, personal, workplace and vocational barriers </a:t>
            </a:r>
            <a:endParaRPr lang="en-US" dirty="0"/>
          </a:p>
          <a:p>
            <a:pPr lvl="0"/>
            <a:r>
              <a:rPr lang="en-CA" dirty="0"/>
              <a:t>Quicker access to </a:t>
            </a:r>
            <a:r>
              <a:rPr lang="en-CA" dirty="0" smtClean="0"/>
              <a:t>medical, rehab services</a:t>
            </a:r>
            <a:endParaRPr lang="en-US" dirty="0"/>
          </a:p>
          <a:p>
            <a:pPr lvl="0"/>
            <a:r>
              <a:rPr lang="en-CA" dirty="0"/>
              <a:t>Access to diagnostic </a:t>
            </a:r>
            <a:r>
              <a:rPr lang="en-CA" dirty="0" smtClean="0"/>
              <a:t>services, treatments </a:t>
            </a:r>
            <a:r>
              <a:rPr lang="en-CA" dirty="0"/>
              <a:t>not covered by </a:t>
            </a:r>
            <a:r>
              <a:rPr lang="en-CA" dirty="0" smtClean="0"/>
              <a:t>MSP, extended </a:t>
            </a:r>
            <a:r>
              <a:rPr lang="en-CA" dirty="0"/>
              <a:t>health </a:t>
            </a:r>
            <a:r>
              <a:rPr lang="en-CA" dirty="0" smtClean="0"/>
              <a:t>plans </a:t>
            </a:r>
            <a:endParaRPr lang="en-US" dirty="0"/>
          </a:p>
          <a:p>
            <a:pPr lvl="0"/>
            <a:r>
              <a:rPr lang="en-CA" dirty="0"/>
              <a:t>Return-to-work options: </a:t>
            </a:r>
            <a:r>
              <a:rPr lang="en-CA" dirty="0" smtClean="0"/>
              <a:t>temporary </a:t>
            </a:r>
            <a:r>
              <a:rPr lang="en-CA" dirty="0"/>
              <a:t>assignments, flexible work, duty modifications, </a:t>
            </a:r>
            <a:r>
              <a:rPr lang="en-CA" dirty="0" smtClean="0"/>
              <a:t>alternate</a:t>
            </a:r>
            <a:r>
              <a:rPr lang="en-CA" dirty="0"/>
              <a:t>/sedentary </a:t>
            </a:r>
            <a:r>
              <a:rPr lang="en-CA" dirty="0" smtClean="0"/>
              <a:t>work</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65156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to work</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
        <p:nvSpPr>
          <p:cNvPr id="6" name="Content Placeholder 5"/>
          <p:cNvSpPr>
            <a:spLocks noGrp="1"/>
          </p:cNvSpPr>
          <p:nvPr>
            <p:ph idx="1"/>
          </p:nvPr>
        </p:nvSpPr>
        <p:spPr/>
        <p:txBody>
          <a:bodyPr>
            <a:normAutofit/>
          </a:bodyPr>
          <a:lstStyle/>
          <a:p>
            <a:r>
              <a:rPr lang="en-CA" dirty="0" smtClean="0"/>
              <a:t>To coordinate your return to work, the DMP works closely with:</a:t>
            </a:r>
          </a:p>
          <a:p>
            <a:pPr lvl="1"/>
            <a:r>
              <a:rPr lang="en-CA" dirty="0" smtClean="0"/>
              <a:t>You</a:t>
            </a:r>
          </a:p>
          <a:p>
            <a:pPr lvl="1"/>
            <a:r>
              <a:rPr lang="en-CA" dirty="0" smtClean="0"/>
              <a:t>Your employer</a:t>
            </a:r>
          </a:p>
          <a:p>
            <a:pPr lvl="1"/>
            <a:r>
              <a:rPr lang="en-CA" dirty="0" smtClean="0"/>
              <a:t>Your union, if needed</a:t>
            </a:r>
          </a:p>
          <a:p>
            <a:pPr lvl="1"/>
            <a:r>
              <a:rPr lang="en-CA" dirty="0" smtClean="0"/>
              <a:t>And your benefits provider (i.e. </a:t>
            </a:r>
            <a:r>
              <a:rPr lang="en-CA" dirty="0" err="1" smtClean="0"/>
              <a:t>WorkSafeBC</a:t>
            </a:r>
            <a:r>
              <a:rPr lang="en-CA" dirty="0" smtClean="0"/>
              <a:t> or Great West Life)</a:t>
            </a:r>
            <a:endParaRPr lang="en-CA" dirty="0"/>
          </a:p>
          <a:p>
            <a:r>
              <a:rPr lang="en-CA" dirty="0" smtClean="0"/>
              <a:t>Your DMP will follow up with you and your employer, if needed, to confirm you have safely returned to work</a:t>
            </a:r>
          </a:p>
          <a:p>
            <a:pPr lvl="1"/>
            <a:endParaRPr lang="en-CA" dirty="0"/>
          </a:p>
          <a:p>
            <a:endParaRPr lang="en-CA" dirty="0" smtClean="0"/>
          </a:p>
          <a:p>
            <a:endParaRPr lang="en-CA" dirty="0"/>
          </a:p>
        </p:txBody>
      </p:sp>
    </p:spTree>
    <p:extLst>
      <p:ext uri="{BB962C8B-B14F-4D97-AF65-F5344CB8AC3E}">
        <p14:creationId xmlns:p14="http://schemas.microsoft.com/office/powerpoint/2010/main" val="181341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protection</a:t>
            </a:r>
            <a:endParaRPr lang="en-US" dirty="0"/>
          </a:p>
        </p:txBody>
      </p:sp>
      <p:sp>
        <p:nvSpPr>
          <p:cNvPr id="3" name="Content Placeholder 2"/>
          <p:cNvSpPr>
            <a:spLocks noGrp="1"/>
          </p:cNvSpPr>
          <p:nvPr>
            <p:ph idx="1"/>
          </p:nvPr>
        </p:nvSpPr>
        <p:spPr/>
        <p:txBody>
          <a:bodyPr>
            <a:normAutofit/>
          </a:bodyPr>
          <a:lstStyle/>
          <a:p>
            <a:r>
              <a:rPr lang="en-CA" dirty="0"/>
              <a:t>S</a:t>
            </a:r>
            <a:r>
              <a:rPr lang="en-CA" dirty="0" smtClean="0"/>
              <a:t>trictly </a:t>
            </a:r>
            <a:r>
              <a:rPr lang="en-CA" dirty="0"/>
              <a:t>confidential, </a:t>
            </a:r>
            <a:r>
              <a:rPr lang="en-CA" dirty="0" smtClean="0"/>
              <a:t>information only </a:t>
            </a:r>
            <a:r>
              <a:rPr lang="en-CA" dirty="0"/>
              <a:t>available to </a:t>
            </a:r>
            <a:r>
              <a:rPr lang="en-CA" dirty="0" smtClean="0"/>
              <a:t>your EDMP team (</a:t>
            </a:r>
            <a:r>
              <a:rPr lang="en-US" dirty="0"/>
              <a:t>Disability Management Professional, EDMP union </a:t>
            </a:r>
            <a:r>
              <a:rPr lang="en-US" dirty="0" smtClean="0"/>
              <a:t>representative)</a:t>
            </a:r>
            <a:endParaRPr lang="en-US" dirty="0"/>
          </a:p>
          <a:p>
            <a:r>
              <a:rPr lang="en-CA" dirty="0" smtClean="0"/>
              <a:t>Information to employers is limited to a need-to-know basis and generally includes t</a:t>
            </a:r>
            <a:r>
              <a:rPr lang="en-US" dirty="0" smtClean="0"/>
              <a:t>he </a:t>
            </a:r>
            <a:r>
              <a:rPr lang="en-US" dirty="0"/>
              <a:t>nature of </a:t>
            </a:r>
            <a:r>
              <a:rPr lang="en-US" dirty="0" smtClean="0"/>
              <a:t>your </a:t>
            </a:r>
            <a:r>
              <a:rPr lang="en-US" dirty="0"/>
              <a:t>absence, and </a:t>
            </a:r>
            <a:r>
              <a:rPr lang="en-US" dirty="0" smtClean="0"/>
              <a:t>functional information about returning to work </a:t>
            </a:r>
          </a:p>
          <a:p>
            <a:r>
              <a:rPr lang="en-CA" dirty="0" smtClean="0"/>
              <a:t>For more information refer to confidentiality policy at www.heabc.bc.ca/edmp</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412486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Partnership</a:t>
            </a:r>
            <a:endParaRPr lang="en-US" dirty="0"/>
          </a:p>
        </p:txBody>
      </p:sp>
      <p:sp>
        <p:nvSpPr>
          <p:cNvPr id="3" name="Content Placeholder 2"/>
          <p:cNvSpPr>
            <a:spLocks noGrp="1"/>
          </p:cNvSpPr>
          <p:nvPr>
            <p:ph idx="1"/>
          </p:nvPr>
        </p:nvSpPr>
        <p:spPr/>
        <p:txBody>
          <a:bodyPr/>
          <a:lstStyle/>
          <a:p>
            <a:r>
              <a:rPr lang="en-CA" dirty="0" smtClean="0"/>
              <a:t>Negotiated and developed by employer </a:t>
            </a:r>
            <a:r>
              <a:rPr lang="en-CA" dirty="0"/>
              <a:t>and </a:t>
            </a:r>
            <a:r>
              <a:rPr lang="en-CA" dirty="0" smtClean="0"/>
              <a:t>union</a:t>
            </a:r>
          </a:p>
          <a:p>
            <a:endParaRPr lang="en-CA" sz="1600" dirty="0"/>
          </a:p>
          <a:p>
            <a:r>
              <a:rPr lang="en-CA" dirty="0"/>
              <a:t>P</a:t>
            </a:r>
            <a:r>
              <a:rPr lang="en-CA" dirty="0" smtClean="0"/>
              <a:t>rovince</a:t>
            </a:r>
            <a:r>
              <a:rPr lang="en-CA" dirty="0"/>
              <a:t>-</a:t>
            </a:r>
            <a:r>
              <a:rPr lang="en-CA" dirty="0" smtClean="0"/>
              <a:t>wide</a:t>
            </a:r>
          </a:p>
          <a:p>
            <a:endParaRPr lang="en-CA" sz="1600" dirty="0" smtClean="0"/>
          </a:p>
          <a:p>
            <a:r>
              <a:rPr lang="en-CA" dirty="0"/>
              <a:t>P</a:t>
            </a:r>
            <a:r>
              <a:rPr lang="en-CA" dirty="0" smtClean="0"/>
              <a:t>art </a:t>
            </a:r>
            <a:r>
              <a:rPr lang="en-CA" dirty="0"/>
              <a:t>of </a:t>
            </a:r>
            <a:r>
              <a:rPr lang="en-CA" dirty="0" smtClean="0"/>
              <a:t>collective agreement</a:t>
            </a:r>
            <a:endParaRPr lang="en-US" dirty="0"/>
          </a:p>
        </p:txBody>
      </p:sp>
      <p:pic>
        <p:nvPicPr>
          <p:cNvPr id="4" name="Picture 3" descr="EDMP Joint Training_DESIGN DRAFT_Catherine's addi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152400"/>
            <a:ext cx="1490134" cy="1117600"/>
          </a:xfrm>
          <a:prstGeom prst="rect">
            <a:avLst/>
          </a:prstGeom>
        </p:spPr>
      </p:pic>
    </p:spTree>
    <p:extLst>
      <p:ext uri="{BB962C8B-B14F-4D97-AF65-F5344CB8AC3E}">
        <p14:creationId xmlns:p14="http://schemas.microsoft.com/office/powerpoint/2010/main" val="291158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2098</TotalTime>
  <Words>1067</Words>
  <Application>Microsoft Office PowerPoint</Application>
  <PresentationFormat>On-screen Show (4:3)</PresentationFormat>
  <Paragraphs>134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Perception</vt:lpstr>
      <vt:lpstr>The Enhanced Disability Management Program</vt:lpstr>
      <vt:lpstr>Proactive, seamless support </vt:lpstr>
      <vt:lpstr>Eligibility</vt:lpstr>
      <vt:lpstr>How to participate</vt:lpstr>
      <vt:lpstr>Initial conversation</vt:lpstr>
      <vt:lpstr>Planning together</vt:lpstr>
      <vt:lpstr>Returning to work</vt:lpstr>
      <vt:lpstr>Privacy protection</vt:lpstr>
      <vt:lpstr>A Partnership</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Enhanced Disability Management Plan</dc:title>
  <dc:creator>Julie Prescott</dc:creator>
  <cp:lastModifiedBy>Steve Inouye</cp:lastModifiedBy>
  <cp:revision>66</cp:revision>
  <dcterms:created xsi:type="dcterms:W3CDTF">2012-12-10T21:55:04Z</dcterms:created>
  <dcterms:modified xsi:type="dcterms:W3CDTF">2015-03-13T23:31:24Z</dcterms:modified>
</cp:coreProperties>
</file>